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294" r:id="rId4"/>
    <p:sldId id="410" r:id="rId5"/>
    <p:sldId id="411" r:id="rId6"/>
    <p:sldId id="405" r:id="rId7"/>
    <p:sldId id="406" r:id="rId8"/>
    <p:sldId id="407" r:id="rId9"/>
    <p:sldId id="408" r:id="rId10"/>
    <p:sldId id="401" r:id="rId11"/>
    <p:sldId id="396" r:id="rId12"/>
    <p:sldId id="397" r:id="rId13"/>
    <p:sldId id="398" r:id="rId14"/>
    <p:sldId id="399" r:id="rId15"/>
    <p:sldId id="379" r:id="rId16"/>
    <p:sldId id="365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938F61-0B3E-4214-A378-87DF28BAC650}" v="21" dt="2026-06-03T09:55:08.1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modSld">
      <pc:chgData name="Glen Jones" userId="e846aaca-4b24-4b13-b0d0-f2308e16b284" providerId="ADAL" clId="{ED47ACC3-9597-4D89-A1DC-43CF280EF274}" dt="2026-06-03T09:55:08.253" v="757" actId="27636"/>
      <pc:docMkLst>
        <pc:docMk/>
      </pc:docMkLst>
      <pc:sldChg chg="modSp mod">
        <pc:chgData name="Glen Jones" userId="e846aaca-4b24-4b13-b0d0-f2308e16b284" providerId="ADAL" clId="{ED47ACC3-9597-4D89-A1DC-43CF280EF274}" dt="2026-06-03T09:54:58.678" v="754" actId="114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54:58.678" v="754" actId="114"/>
          <ac:spMkLst>
            <pc:docMk/>
            <pc:sldMk cId="3097529653" sldId="397"/>
            <ac:spMk id="37" creationId="{06107483-4709-62AD-2A1B-84BBC69FEF83}"/>
          </ac:spMkLst>
        </pc:spChg>
      </pc:sldChg>
      <pc:sldChg chg="modSp">
        <pc:chgData name="Glen Jones" userId="e846aaca-4b24-4b13-b0d0-f2308e16b284" providerId="ADAL" clId="{ED47ACC3-9597-4D89-A1DC-43CF280EF274}" dt="2026-06-03T09:55:04.019" v="755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55:04.019" v="755"/>
          <ac:spMkLst>
            <pc:docMk/>
            <pc:sldMk cId="3699503232" sldId="398"/>
            <ac:spMk id="35" creationId="{EBCB0EE4-5AEE-2367-5ED7-028B9A35C556}"/>
          </ac:spMkLst>
        </pc:spChg>
      </pc:sldChg>
      <pc:sldChg chg="modSp mod">
        <pc:chgData name="Glen Jones" userId="e846aaca-4b24-4b13-b0d0-f2308e16b284" providerId="ADAL" clId="{ED47ACC3-9597-4D89-A1DC-43CF280EF274}" dt="2026-06-03T09:55:08.253" v="757" actId="27636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55:08.253" v="757" actId="27636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3T09:45:06.926" v="735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3T09:45:10.053" v="736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3T09:45:12.876" v="737"/>
        <pc:sldMkLst>
          <pc:docMk/>
          <pc:sldMk cId="1744151026" sldId="408"/>
        </pc:sldMkLst>
      </pc:sldChg>
      <pc:sldChg chg="modSp mod addAnim delAnim modAnim">
        <pc:chgData name="Glen Jones" userId="e846aaca-4b24-4b13-b0d0-f2308e16b284" providerId="ADAL" clId="{ED47ACC3-9597-4D89-A1DC-43CF280EF274}" dt="2026-06-03T09:44:16.981" v="732" actId="14100"/>
        <pc:sldMkLst>
          <pc:docMk/>
          <pc:sldMk cId="3259167255" sldId="410"/>
        </pc:sldMkLst>
        <pc:spChg chg="mod">
          <ac:chgData name="Glen Jones" userId="e846aaca-4b24-4b13-b0d0-f2308e16b284" providerId="ADAL" clId="{ED47ACC3-9597-4D89-A1DC-43CF280EF274}" dt="2026-06-03T09:44:11.116" v="731" actId="14100"/>
          <ac:spMkLst>
            <pc:docMk/>
            <pc:sldMk cId="3259167255" sldId="410"/>
            <ac:spMk id="3" creationId="{7E1B3DAE-C3DC-626D-803A-448F75B55F0C}"/>
          </ac:spMkLst>
        </pc:spChg>
        <pc:picChg chg="mod">
          <ac:chgData name="Glen Jones" userId="e846aaca-4b24-4b13-b0d0-f2308e16b284" providerId="ADAL" clId="{ED47ACC3-9597-4D89-A1DC-43CF280EF274}" dt="2026-06-03T09:44:16.981" v="732" actId="14100"/>
          <ac:picMkLst>
            <pc:docMk/>
            <pc:sldMk cId="3259167255" sldId="410"/>
            <ac:picMk id="9" creationId="{1ED67541-334B-A51F-22A0-A63B6B6BD639}"/>
          </ac:picMkLst>
        </pc:picChg>
      </pc:sldChg>
      <pc:sldChg chg="modSp mod">
        <pc:chgData name="Glen Jones" userId="e846aaca-4b24-4b13-b0d0-f2308e16b284" providerId="ADAL" clId="{ED47ACC3-9597-4D89-A1DC-43CF280EF274}" dt="2026-06-03T09:44:33.378" v="734" actId="14100"/>
        <pc:sldMkLst>
          <pc:docMk/>
          <pc:sldMk cId="2995099768" sldId="411"/>
        </pc:sldMkLst>
        <pc:spChg chg="mod">
          <ac:chgData name="Glen Jones" userId="e846aaca-4b24-4b13-b0d0-f2308e16b284" providerId="ADAL" clId="{ED47ACC3-9597-4D89-A1DC-43CF280EF274}" dt="2026-06-03T09:44:33.378" v="734" actId="14100"/>
          <ac:spMkLst>
            <pc:docMk/>
            <pc:sldMk cId="2995099768" sldId="411"/>
            <ac:spMk id="3" creationId="{668A147A-F4E9-2F49-9EBF-69C7D72243B2}"/>
          </ac:spMkLst>
        </pc:spChg>
        <pc:picChg chg="mod">
          <ac:chgData name="Glen Jones" userId="e846aaca-4b24-4b13-b0d0-f2308e16b284" providerId="ADAL" clId="{ED47ACC3-9597-4D89-A1DC-43CF280EF274}" dt="2026-06-03T09:44:31.538" v="733" actId="14100"/>
          <ac:picMkLst>
            <pc:docMk/>
            <pc:sldMk cId="2995099768" sldId="411"/>
            <ac:picMk id="9" creationId="{839A3BB9-F610-43A3-EE41-D694C3213DD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D69A7-1A71-851E-0475-2B62E59B0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1DC80-6425-9CB6-3B47-45BEF754BD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4A3FC-01D1-9C91-619C-488BA24987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If a word has </a:t>
            </a:r>
            <a:r>
              <a:rPr lang="en-GB" sz="1200" dirty="0" err="1">
                <a:solidFill>
                  <a:schemeClr val="bg1"/>
                </a:solidFill>
                <a:latin typeface="Andika" panose="02000000000000000000" pitchFamily="2" charset="0"/>
              </a:rPr>
              <a:t>ject</a:t>
            </a:r>
            <a:r>
              <a:rPr lang="en-GB" sz="1200" dirty="0">
                <a:solidFill>
                  <a:schemeClr val="bg1"/>
                </a:solidFill>
                <a:latin typeface="Andika" panose="02000000000000000000" pitchFamily="2" charset="0"/>
              </a:rPr>
              <a:t> in it, something is being thrown — sometimes with hands, sometimes with thoughts.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A896-068D-F375-51AD-DA1DB977C2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2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subject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something placed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under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 main topic — that’s why the word has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sub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and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in it.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ob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against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object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to throw an idea against something (helpful for active/passive in year 6 grammar)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(injected, rejected, subjective, objection,…)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rejecting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“Ject”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52841" y="1104757"/>
            <a:ext cx="128164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6957333" y="90238"/>
            <a:ext cx="1581406" cy="11832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572257" y="210954"/>
            <a:ext cx="128016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throw.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projector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ejected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rejecting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“subjects”?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throw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Subjects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literally means things that are thrown under a main idea or topic.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“subjects”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projector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ejected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subjects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40367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40367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“ejected”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Ejected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have thrown out.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“ejected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projector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subjects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throw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ejected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“projector”?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“Projector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” literally means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that throws (images) forward.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“projector”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ejected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subjects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throw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 who does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projector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9AF485-F7CA-A93B-E472-BBD95BDBA803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10734A1B-0DDE-932C-D891-7C38D2A168D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94B7FD9-4757-4FFF-5D95-2AEB87910291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04984"/>
              </p:ext>
            </p:extLst>
          </p:nvPr>
        </p:nvGraphicFramePr>
        <p:xfrm>
          <a:off x="3498913" y="897995"/>
          <a:ext cx="6168310" cy="339251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056104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240413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1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ject</a:t>
                      </a: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throw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240413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40413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40413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ion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2404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7060995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or</a:t>
                      </a:r>
                      <a:endParaRPr lang="en-GB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44556"/>
                  </a:ext>
                </a:extLst>
              </a:tr>
              <a:tr h="240413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310904"/>
                  </a:ext>
                </a:extLst>
              </a:tr>
              <a:tr h="24041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dirty="0" err="1"/>
                        <a:t>ory</a:t>
                      </a:r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  <a:tr h="240413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</a:t>
                      </a:r>
                      <a:endParaRPr lang="en-GB" sz="2400" b="0" i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84210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inject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injecting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injects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injection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reject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rejecting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rejects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rejection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project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subject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object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objective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trajectory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projector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interject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dejected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felt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dujected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his plan was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rejeckted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but he did not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intarject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while others were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speakking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felt dejected when his plan was rejected, but he did not interject while others were speaking.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felt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dejected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when his plan was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rejected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but he did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interject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while others were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speaking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</a:rPr>
              <a:t>to practise</a:t>
            </a:r>
            <a:r>
              <a:rPr lang="en-GB" altLang="en-US" sz="280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702959"/>
            <a:ext cx="7578435" cy="409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project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object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subject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eject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dejected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interject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trajectory 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p</a:t>
            </a:r>
            <a:r>
              <a:rPr lang="en-GB" sz="2800" noProof="0" dirty="0" err="1">
                <a:solidFill>
                  <a:schemeClr val="tx1"/>
                </a:solidFill>
                <a:latin typeface="Andika" panose="02000000000000000000" pitchFamily="2" charset="0"/>
              </a:rPr>
              <a:t>rojector</a:t>
            </a: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objection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rejection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ject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ject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ject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strangely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throw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451208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project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injection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reject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subject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406080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3965153" y="1301674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“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ject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” meant “to throw” in Latin.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the Latin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iacere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The past participle was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jectus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meaning “thrown”.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ject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words are about throwing ideas, not objects!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8F83C-7376-E6A5-7B25-620A40511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39A3BB9-F610-43A3-EE41-D694C3213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A147A-F4E9-2F49-9EBF-69C7D7224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430029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247551-A458-23A5-CD7F-C917DD4D69E9}"/>
              </a:ext>
            </a:extLst>
          </p:cNvPr>
          <p:cNvSpPr txBox="1"/>
          <p:nvPr/>
        </p:nvSpPr>
        <p:spPr>
          <a:xfrm>
            <a:off x="3989410" y="1055453"/>
            <a:ext cx="76392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you object, you “throw an idea against” something you disagree with.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project is an idea “thrown forward” into the future.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To interject is to “throw words into” a conversation.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1C153E-9874-4FD9-B453-AE3EFF04026B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A1FF79B-5181-958D-1EAD-324104368B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111DE6D-1A06-1D4B-CC5C-8C8FE75E98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9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F12136-3315-0A98-4DFD-3BCDD0F6FAA9}"/>
              </a:ext>
            </a:extLst>
          </p:cNvPr>
          <p:cNvSpPr/>
          <p:nvPr/>
        </p:nvSpPr>
        <p:spPr>
          <a:xfrm>
            <a:off x="7764857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781042-083B-5683-DFB5-B8948883327F}"/>
              </a:ext>
            </a:extLst>
          </p:cNvPr>
          <p:cNvSpPr/>
          <p:nvPr/>
        </p:nvSpPr>
        <p:spPr>
          <a:xfrm>
            <a:off x="7764857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24D9E68-A2A1-B97F-715D-6917D58B3F5A}"/>
              </a:ext>
            </a:extLst>
          </p:cNvPr>
          <p:cNvSpPr/>
          <p:nvPr/>
        </p:nvSpPr>
        <p:spPr>
          <a:xfrm>
            <a:off x="1794112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ject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669536" y="4024883"/>
            <a:ext cx="248716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4D06B4FC-7AD9-8F8F-1A73-7B17896AF9DE}"/>
              </a:ext>
            </a:extLst>
          </p:cNvPr>
          <p:cNvSpPr/>
          <p:nvPr/>
        </p:nvSpPr>
        <p:spPr>
          <a:xfrm>
            <a:off x="1794112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EAD536-C60A-C800-D515-52CD263FB0BF}"/>
              </a:ext>
            </a:extLst>
          </p:cNvPr>
          <p:cNvSpPr/>
          <p:nvPr/>
        </p:nvSpPr>
        <p:spPr>
          <a:xfrm>
            <a:off x="7764857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Microsoft Office PowerPoint</Application>
  <PresentationFormat>Widescreen</PresentationFormat>
  <Paragraphs>164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The base 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2026-06-03T09:55:10Z</dcterms:modified>
</cp:coreProperties>
</file>